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handoutMasterIdLst>
    <p:handoutMasterId r:id="rId33"/>
  </p:handoutMasterIdLst>
  <p:sldIdLst>
    <p:sldId id="257" r:id="rId5"/>
    <p:sldId id="268" r:id="rId6"/>
    <p:sldId id="289" r:id="rId7"/>
    <p:sldId id="273" r:id="rId8"/>
    <p:sldId id="290" r:id="rId9"/>
    <p:sldId id="291" r:id="rId10"/>
    <p:sldId id="275" r:id="rId11"/>
    <p:sldId id="294" r:id="rId12"/>
    <p:sldId id="280" r:id="rId13"/>
    <p:sldId id="274" r:id="rId14"/>
    <p:sldId id="276" r:id="rId15"/>
    <p:sldId id="277" r:id="rId16"/>
    <p:sldId id="299" r:id="rId17"/>
    <p:sldId id="279" r:id="rId18"/>
    <p:sldId id="285" r:id="rId19"/>
    <p:sldId id="292" r:id="rId20"/>
    <p:sldId id="293" r:id="rId21"/>
    <p:sldId id="301" r:id="rId22"/>
    <p:sldId id="302" r:id="rId23"/>
    <p:sldId id="303" r:id="rId24"/>
    <p:sldId id="300" r:id="rId25"/>
    <p:sldId id="278" r:id="rId26"/>
    <p:sldId id="286" r:id="rId27"/>
    <p:sldId id="288" r:id="rId28"/>
    <p:sldId id="282" r:id="rId29"/>
    <p:sldId id="296" r:id="rId30"/>
    <p:sldId id="284"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72" d="100"/>
          <a:sy n="72" d="100"/>
        </p:scale>
        <p:origin x="660" y="7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5/12/2022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5/12/2022</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5/12/2022</a:t>
            </a:fld>
            <a:endParaRPr dirty="0"/>
          </a:p>
        </p:txBody>
      </p:sp>
      <p:sp>
        <p:nvSpPr>
          <p:cNvPr id="23" name="Footer Placeholder 22"/>
          <p:cNvSpPr>
            <a:spLocks noGrp="1"/>
          </p:cNvSpPr>
          <p:nvPr>
            <p:ph type="ftr" sz="quarter" idx="11"/>
          </p:nvPr>
        </p:nvSpPr>
        <p:spPr/>
        <p:txBody>
          <a:bodyPr/>
          <a:lstStyle/>
          <a:p>
            <a:endParaRPr dirty="0"/>
          </a:p>
        </p:txBody>
      </p:sp>
      <p:sp>
        <p:nvSpPr>
          <p:cNvPr id="24" name="Slide Number Placeholder 2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5/12/2022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5/12/2022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5/12/2022</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5/12/2022</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5/12/2022</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5/12/2022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F0DFD029-FB74-4578-B929-F66AA97659CA}" type="datetimeFigureOut">
              <a:rPr lang="en-US"/>
              <a:t>5/12/2022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5/12/2022</a:t>
            </a:fld>
            <a:endParaRPr dirty="0"/>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jay Kumar Garg Engineering College (AKGEC) | Top Private Engineering  Colleges in Ghaziabad UP (Delhi NCR)">
            <a:extLst>
              <a:ext uri="{FF2B5EF4-FFF2-40B4-BE49-F238E27FC236}">
                <a16:creationId xmlns:a16="http://schemas.microsoft.com/office/drawing/2014/main" id="{7194AD6D-E5A1-4428-A2C4-1AF13EBB892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790158" y="928267"/>
            <a:ext cx="5832648" cy="5857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726749" y="116632"/>
            <a:ext cx="8735325" cy="811635"/>
          </a:xfrm>
        </p:spPr>
        <p:txBody>
          <a:bodyPr>
            <a:normAutofit fontScale="90000"/>
          </a:bodyPr>
          <a:lstStyle/>
          <a:p>
            <a:pPr algn="ctr"/>
            <a:r>
              <a:rPr lang="en-US" dirty="0"/>
              <a:t>Punctuality Drive</a:t>
            </a:r>
          </a:p>
        </p:txBody>
      </p:sp>
      <p:sp>
        <p:nvSpPr>
          <p:cNvPr id="6" name="Title 1">
            <a:extLst>
              <a:ext uri="{FF2B5EF4-FFF2-40B4-BE49-F238E27FC236}">
                <a16:creationId xmlns:a16="http://schemas.microsoft.com/office/drawing/2014/main" id="{6CE45D45-A8B4-4CAD-9DD7-E18E48C62A39}"/>
              </a:ext>
            </a:extLst>
          </p:cNvPr>
          <p:cNvSpPr txBox="1">
            <a:spLocks/>
          </p:cNvSpPr>
          <p:nvPr/>
        </p:nvSpPr>
        <p:spPr>
          <a:xfrm>
            <a:off x="837828" y="2364656"/>
            <a:ext cx="4428493" cy="4368684"/>
          </a:xfrm>
          <a:prstGeom prst="rect">
            <a:avLst/>
          </a:prstGeom>
        </p:spPr>
        <p:txBody>
          <a:bodyPr vert="horz" lIns="121899" tIns="60949" rIns="121899" bIns="60949" rtlCol="0" anchor="ctr">
            <a:normAutofit fontScale="97500"/>
          </a:bodyPr>
          <a:lstStyle>
            <a:lvl1pPr algn="l" defTabSz="1218987" rtl="0" eaLnBrk="1" latinLnBrk="0" hangingPunct="1">
              <a:lnSpc>
                <a:spcPct val="90000"/>
              </a:lnSpc>
              <a:spcBef>
                <a:spcPct val="0"/>
              </a:spcBef>
              <a:buNone/>
              <a:defRPr sz="5400" kern="1200">
                <a:solidFill>
                  <a:schemeClr val="tx1"/>
                </a:solidFill>
                <a:latin typeface="+mj-lt"/>
                <a:ea typeface="+mj-ea"/>
                <a:cs typeface="+mj-cs"/>
              </a:defRPr>
            </a:lvl1pPr>
          </a:lstStyle>
          <a:p>
            <a:pPr>
              <a:lnSpc>
                <a:spcPct val="120000"/>
              </a:lnSpc>
            </a:pPr>
            <a:r>
              <a:rPr lang="en-US" sz="2000" dirty="0"/>
              <a:t> </a:t>
            </a:r>
            <a:r>
              <a:rPr lang="en-US" sz="2700" dirty="0"/>
              <a:t>Group Members</a:t>
            </a:r>
          </a:p>
          <a:p>
            <a:pPr marL="342900" indent="-342900">
              <a:lnSpc>
                <a:spcPct val="120000"/>
              </a:lnSpc>
              <a:buFontTx/>
              <a:buChar char="-"/>
            </a:pPr>
            <a:r>
              <a:rPr lang="en-US" sz="2700" dirty="0"/>
              <a:t>Sadiq Ali</a:t>
            </a:r>
          </a:p>
          <a:p>
            <a:pPr marL="342900" indent="-342900">
              <a:lnSpc>
                <a:spcPct val="120000"/>
              </a:lnSpc>
              <a:buFontTx/>
              <a:buChar char="-"/>
            </a:pPr>
            <a:r>
              <a:rPr lang="en-US" sz="2700" dirty="0"/>
              <a:t>Rahul Yadav</a:t>
            </a:r>
          </a:p>
          <a:p>
            <a:pPr marL="342900" indent="-342900">
              <a:lnSpc>
                <a:spcPct val="120000"/>
              </a:lnSpc>
              <a:buFontTx/>
              <a:buChar char="-"/>
            </a:pPr>
            <a:r>
              <a:rPr lang="en-US" sz="2700" dirty="0"/>
              <a:t>Shivam Shukla</a:t>
            </a:r>
          </a:p>
          <a:p>
            <a:pPr marL="342900" indent="-342900">
              <a:lnSpc>
                <a:spcPct val="120000"/>
              </a:lnSpc>
              <a:buFontTx/>
              <a:buChar char="-"/>
            </a:pPr>
            <a:r>
              <a:rPr lang="en-US" sz="2700" dirty="0"/>
              <a:t>Suryansh Shukla</a:t>
            </a:r>
          </a:p>
          <a:p>
            <a:pPr marL="342900" indent="-342900">
              <a:lnSpc>
                <a:spcPct val="120000"/>
              </a:lnSpc>
              <a:buFontTx/>
              <a:buChar char="-"/>
            </a:pPr>
            <a:r>
              <a:rPr lang="en-US" sz="2700" dirty="0"/>
              <a:t>Tushar Sharma</a:t>
            </a:r>
          </a:p>
        </p:txBody>
      </p:sp>
      <p:sp>
        <p:nvSpPr>
          <p:cNvPr id="7" name="Title 1">
            <a:extLst>
              <a:ext uri="{FF2B5EF4-FFF2-40B4-BE49-F238E27FC236}">
                <a16:creationId xmlns:a16="http://schemas.microsoft.com/office/drawing/2014/main" id="{7BE1DD28-7A7A-4582-997B-829C6F4D1B7A}"/>
              </a:ext>
            </a:extLst>
          </p:cNvPr>
          <p:cNvSpPr txBox="1">
            <a:spLocks/>
          </p:cNvSpPr>
          <p:nvPr/>
        </p:nvSpPr>
        <p:spPr>
          <a:xfrm>
            <a:off x="8697878" y="4797152"/>
            <a:ext cx="3528391" cy="1368152"/>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5400" kern="1200">
                <a:solidFill>
                  <a:schemeClr val="tx1"/>
                </a:solidFill>
                <a:latin typeface="+mj-lt"/>
                <a:ea typeface="+mj-ea"/>
                <a:cs typeface="+mj-cs"/>
              </a:defRPr>
            </a:lvl1pPr>
          </a:lstStyle>
          <a:p>
            <a:pPr>
              <a:lnSpc>
                <a:spcPct val="100000"/>
              </a:lnSpc>
            </a:pPr>
            <a:r>
              <a:rPr lang="en-US" sz="2900" dirty="0"/>
              <a:t>Under Guidance Of </a:t>
            </a:r>
          </a:p>
          <a:p>
            <a:pPr>
              <a:lnSpc>
                <a:spcPct val="100000"/>
              </a:lnSpc>
            </a:pPr>
            <a:r>
              <a:rPr lang="en-US" sz="2900" dirty="0"/>
              <a:t> mrs-Indu Verma</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7332" y="188640"/>
            <a:ext cx="10360501" cy="661888"/>
          </a:xfrm>
        </p:spPr>
        <p:txBody>
          <a:bodyPr/>
          <a:lstStyle/>
          <a:p>
            <a:r>
              <a:rPr lang="en-US" dirty="0"/>
              <a:t>Project Modules</a:t>
            </a:r>
          </a:p>
        </p:txBody>
      </p:sp>
      <p:sp>
        <p:nvSpPr>
          <p:cNvPr id="14" name="Content Placeholder 13"/>
          <p:cNvSpPr>
            <a:spLocks noGrp="1"/>
          </p:cNvSpPr>
          <p:nvPr>
            <p:ph idx="1"/>
          </p:nvPr>
        </p:nvSpPr>
        <p:spPr>
          <a:xfrm>
            <a:off x="1217332" y="1052736"/>
            <a:ext cx="10360501" cy="5616624"/>
          </a:xfrm>
        </p:spPr>
        <p:txBody>
          <a:bodyPr>
            <a:normAutofit fontScale="77500" lnSpcReduction="20000"/>
          </a:bodyPr>
          <a:lstStyle/>
          <a:p>
            <a:r>
              <a:rPr lang="en-US" dirty="0"/>
              <a:t>Student Detail</a:t>
            </a:r>
          </a:p>
          <a:p>
            <a:pPr marL="0" indent="0">
              <a:buNone/>
            </a:pPr>
            <a:r>
              <a:rPr lang="en-US" dirty="0"/>
              <a:t>     </a:t>
            </a:r>
            <a:r>
              <a:rPr lang="en-US" dirty="0">
                <a:solidFill>
                  <a:schemeClr val="accent1">
                    <a:lumMod val="60000"/>
                    <a:lumOff val="40000"/>
                  </a:schemeClr>
                </a:solidFill>
              </a:rPr>
              <a:t>Insert student data consisting of [ Student ID, Name, Email ID, Branch, Year, Semester, Father’s Name, DOB, Gender, etc… ]</a:t>
            </a:r>
          </a:p>
          <a:p>
            <a:r>
              <a:rPr lang="en-US" dirty="0"/>
              <a:t>Data Capture</a:t>
            </a:r>
          </a:p>
          <a:p>
            <a:pPr marL="0" indent="0">
              <a:buNone/>
            </a:pPr>
            <a:r>
              <a:rPr lang="en-US" dirty="0">
                <a:solidFill>
                  <a:schemeClr val="accent1">
                    <a:lumMod val="60000"/>
                    <a:lumOff val="40000"/>
                  </a:schemeClr>
                </a:solidFill>
              </a:rPr>
              <a:t>     In data capture we capture student’s face and save with their respective details</a:t>
            </a:r>
          </a:p>
          <a:p>
            <a:r>
              <a:rPr lang="en-US" dirty="0"/>
              <a:t>Data Training</a:t>
            </a:r>
          </a:p>
          <a:p>
            <a:pPr marL="0" indent="0">
              <a:buNone/>
            </a:pPr>
            <a:r>
              <a:rPr lang="en-US" dirty="0">
                <a:solidFill>
                  <a:schemeClr val="accent1">
                    <a:lumMod val="60000"/>
                    <a:lumOff val="40000"/>
                  </a:schemeClr>
                </a:solidFill>
              </a:rPr>
              <a:t>     In data training we train data on the basis of given images details.</a:t>
            </a:r>
          </a:p>
          <a:p>
            <a:r>
              <a:rPr lang="en-US" dirty="0"/>
              <a:t>Face Recognition</a:t>
            </a:r>
          </a:p>
          <a:p>
            <a:pPr marL="0" indent="0">
              <a:buNone/>
            </a:pPr>
            <a:r>
              <a:rPr lang="en-US" dirty="0">
                <a:solidFill>
                  <a:schemeClr val="accent1">
                    <a:lumMod val="60000"/>
                    <a:lumOff val="40000"/>
                  </a:schemeClr>
                </a:solidFill>
              </a:rPr>
              <a:t>      In Face Recognition we recognize student’s face.</a:t>
            </a:r>
          </a:p>
          <a:p>
            <a:r>
              <a:rPr lang="en-US" dirty="0"/>
              <a:t>Mark Attendance</a:t>
            </a:r>
          </a:p>
          <a:p>
            <a:pPr marL="0" indent="0">
              <a:buNone/>
            </a:pPr>
            <a:r>
              <a:rPr lang="en-US" dirty="0">
                <a:solidFill>
                  <a:schemeClr val="accent1">
                    <a:lumMod val="60000"/>
                    <a:lumOff val="40000"/>
                  </a:schemeClr>
                </a:solidFill>
              </a:rPr>
              <a:t>        In this attendance is marked on the basis of recognized face.</a:t>
            </a:r>
          </a:p>
          <a:p>
            <a:r>
              <a:rPr lang="en-US" dirty="0"/>
              <a:t>Report Generation</a:t>
            </a:r>
          </a:p>
          <a:p>
            <a:pPr marL="0" indent="0">
              <a:buNone/>
            </a:pPr>
            <a:r>
              <a:rPr lang="en-US" dirty="0">
                <a:solidFill>
                  <a:schemeClr val="accent1">
                    <a:lumMod val="60000"/>
                    <a:lumOff val="40000"/>
                  </a:schemeClr>
                </a:solidFill>
              </a:rPr>
              <a:t>      In this we generate a report on the basis of student’s performance or punctuality.</a:t>
            </a:r>
          </a:p>
          <a:p>
            <a:endParaRPr lang="en-US" dirty="0"/>
          </a:p>
        </p:txBody>
      </p:sp>
    </p:spTree>
    <p:extLst>
      <p:ext uri="{BB962C8B-B14F-4D97-AF65-F5344CB8AC3E}">
        <p14:creationId xmlns:p14="http://schemas.microsoft.com/office/powerpoint/2010/main" val="113327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5859" y="0"/>
            <a:ext cx="10360501" cy="733896"/>
          </a:xfrm>
        </p:spPr>
        <p:txBody>
          <a:bodyPr/>
          <a:lstStyle/>
          <a:p>
            <a:r>
              <a:rPr lang="en-US" dirty="0"/>
              <a:t>Snapshots Of Running Project</a:t>
            </a:r>
          </a:p>
        </p:txBody>
      </p:sp>
      <p:sp>
        <p:nvSpPr>
          <p:cNvPr id="6" name="Title 12">
            <a:extLst>
              <a:ext uri="{FF2B5EF4-FFF2-40B4-BE49-F238E27FC236}">
                <a16:creationId xmlns:a16="http://schemas.microsoft.com/office/drawing/2014/main" id="{FBA4DFD6-7671-4DAB-AB09-E1D2D019E668}"/>
              </a:ext>
            </a:extLst>
          </p:cNvPr>
          <p:cNvSpPr txBox="1">
            <a:spLocks/>
          </p:cNvSpPr>
          <p:nvPr/>
        </p:nvSpPr>
        <p:spPr>
          <a:xfrm>
            <a:off x="1125859" y="733896"/>
            <a:ext cx="10360501" cy="441394"/>
          </a:xfrm>
          <a:prstGeom prst="rect">
            <a:avLst/>
          </a:prstGeom>
        </p:spPr>
        <p:txBody>
          <a:bodyPr vert="horz" lIns="121899" tIns="60949" rIns="121899" bIns="60949" rtlCol="0" anchor="b">
            <a:normAutofit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t>Home Page</a:t>
            </a:r>
            <a:endParaRPr lang="en-US" dirty="0"/>
          </a:p>
        </p:txBody>
      </p:sp>
      <p:pic>
        <p:nvPicPr>
          <p:cNvPr id="9" name="Content Placeholder 8">
            <a:extLst>
              <a:ext uri="{FF2B5EF4-FFF2-40B4-BE49-F238E27FC236}">
                <a16:creationId xmlns:a16="http://schemas.microsoft.com/office/drawing/2014/main" id="{CF6C00BC-2A37-49BF-AEF8-C78B8A87E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836" y="1175290"/>
            <a:ext cx="10729192" cy="5494070"/>
          </a:xfrm>
        </p:spPr>
      </p:pic>
    </p:spTree>
    <p:extLst>
      <p:ext uri="{BB962C8B-B14F-4D97-AF65-F5344CB8AC3E}">
        <p14:creationId xmlns:p14="http://schemas.microsoft.com/office/powerpoint/2010/main" val="57003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8045E0D2-B7C2-4394-A90D-3EBCF10AE341}"/>
              </a:ext>
            </a:extLst>
          </p:cNvPr>
          <p:cNvSpPr txBox="1">
            <a:spLocks/>
          </p:cNvSpPr>
          <p:nvPr/>
        </p:nvSpPr>
        <p:spPr>
          <a:xfrm>
            <a:off x="1125860" y="236740"/>
            <a:ext cx="10360501" cy="733896"/>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t>Student Details</a:t>
            </a:r>
            <a:endParaRPr lang="en-US" dirty="0"/>
          </a:p>
        </p:txBody>
      </p:sp>
      <p:pic>
        <p:nvPicPr>
          <p:cNvPr id="5" name="Content Placeholder 4">
            <a:extLst>
              <a:ext uri="{FF2B5EF4-FFF2-40B4-BE49-F238E27FC236}">
                <a16:creationId xmlns:a16="http://schemas.microsoft.com/office/drawing/2014/main" id="{EE761A57-7B65-4398-890F-FED02D20F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6" y="970636"/>
            <a:ext cx="11161240" cy="5650624"/>
          </a:xfrm>
        </p:spPr>
      </p:pic>
    </p:spTree>
    <p:extLst>
      <p:ext uri="{BB962C8B-B14F-4D97-AF65-F5344CB8AC3E}">
        <p14:creationId xmlns:p14="http://schemas.microsoft.com/office/powerpoint/2010/main" val="34220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E459-E34B-4A9F-831C-C6021B87BE5E}"/>
              </a:ext>
            </a:extLst>
          </p:cNvPr>
          <p:cNvSpPr>
            <a:spLocks noGrp="1"/>
          </p:cNvSpPr>
          <p:nvPr>
            <p:ph type="title"/>
          </p:nvPr>
        </p:nvSpPr>
        <p:spPr>
          <a:xfrm>
            <a:off x="1197868" y="35361"/>
            <a:ext cx="10360501" cy="1223963"/>
          </a:xfrm>
        </p:spPr>
        <p:txBody>
          <a:bodyPr/>
          <a:lstStyle/>
          <a:p>
            <a:r>
              <a:rPr lang="en-IN" dirty="0"/>
              <a:t>Take Photo Sample	</a:t>
            </a:r>
          </a:p>
        </p:txBody>
      </p:sp>
      <p:pic>
        <p:nvPicPr>
          <p:cNvPr id="5" name="Content Placeholder 4">
            <a:extLst>
              <a:ext uri="{FF2B5EF4-FFF2-40B4-BE49-F238E27FC236}">
                <a16:creationId xmlns:a16="http://schemas.microsoft.com/office/drawing/2014/main" id="{1340FE8F-576F-47D3-9C29-E14CABEA4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844" y="1498600"/>
            <a:ext cx="10576525" cy="5242768"/>
          </a:xfrm>
        </p:spPr>
      </p:pic>
    </p:spTree>
    <p:extLst>
      <p:ext uri="{BB962C8B-B14F-4D97-AF65-F5344CB8AC3E}">
        <p14:creationId xmlns:p14="http://schemas.microsoft.com/office/powerpoint/2010/main" val="368014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14161" y="34094"/>
            <a:ext cx="10360501" cy="733896"/>
          </a:xfrm>
        </p:spPr>
        <p:txBody>
          <a:bodyPr>
            <a:normAutofit/>
          </a:bodyPr>
          <a:lstStyle/>
          <a:p>
            <a:r>
              <a:rPr lang="en-US" sz="2400" dirty="0"/>
              <a:t>Training Data</a:t>
            </a:r>
          </a:p>
        </p:txBody>
      </p:sp>
      <p:pic>
        <p:nvPicPr>
          <p:cNvPr id="5" name="Content Placeholder 4">
            <a:extLst>
              <a:ext uri="{FF2B5EF4-FFF2-40B4-BE49-F238E27FC236}">
                <a16:creationId xmlns:a16="http://schemas.microsoft.com/office/drawing/2014/main" id="{D33840DC-8BA9-40E7-8D94-C6D8BA445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0" y="1052736"/>
            <a:ext cx="10724867" cy="5328592"/>
          </a:xfrm>
        </p:spPr>
      </p:pic>
    </p:spTree>
    <p:extLst>
      <p:ext uri="{BB962C8B-B14F-4D97-AF65-F5344CB8AC3E}">
        <p14:creationId xmlns:p14="http://schemas.microsoft.com/office/powerpoint/2010/main" val="186620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ED53-BC34-4860-85B2-AAF78FE4DFC9}"/>
              </a:ext>
            </a:extLst>
          </p:cNvPr>
          <p:cNvSpPr>
            <a:spLocks noGrp="1"/>
          </p:cNvSpPr>
          <p:nvPr>
            <p:ph type="title"/>
          </p:nvPr>
        </p:nvSpPr>
        <p:spPr/>
        <p:txBody>
          <a:bodyPr/>
          <a:lstStyle/>
          <a:p>
            <a:r>
              <a:rPr lang="en-IN" dirty="0"/>
              <a:t>Training Data Set</a:t>
            </a:r>
          </a:p>
        </p:txBody>
      </p:sp>
      <p:pic>
        <p:nvPicPr>
          <p:cNvPr id="11" name="Picture 10">
            <a:extLst>
              <a:ext uri="{FF2B5EF4-FFF2-40B4-BE49-F238E27FC236}">
                <a16:creationId xmlns:a16="http://schemas.microsoft.com/office/drawing/2014/main" id="{85A5D51C-13F1-405E-A699-C13C6E438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147" y="1511138"/>
            <a:ext cx="8278111" cy="4654165"/>
          </a:xfrm>
          <a:prstGeom prst="rect">
            <a:avLst/>
          </a:prstGeom>
        </p:spPr>
      </p:pic>
      <p:pic>
        <p:nvPicPr>
          <p:cNvPr id="9" name="Content Placeholder 8">
            <a:extLst>
              <a:ext uri="{FF2B5EF4-FFF2-40B4-BE49-F238E27FC236}">
                <a16:creationId xmlns:a16="http://schemas.microsoft.com/office/drawing/2014/main" id="{B9AC7AA9-25EE-43A1-AEAE-887DBDFDF6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1052" y="2034493"/>
            <a:ext cx="5810022" cy="3687058"/>
          </a:xfrm>
        </p:spPr>
      </p:pic>
    </p:spTree>
    <p:extLst>
      <p:ext uri="{BB962C8B-B14F-4D97-AF65-F5344CB8AC3E}">
        <p14:creationId xmlns:p14="http://schemas.microsoft.com/office/powerpoint/2010/main" val="30110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1D20-37CA-354B-8339-8287FF0D0B66}"/>
              </a:ext>
            </a:extLst>
          </p:cNvPr>
          <p:cNvSpPr>
            <a:spLocks noGrp="1"/>
          </p:cNvSpPr>
          <p:nvPr>
            <p:ph type="title"/>
          </p:nvPr>
        </p:nvSpPr>
        <p:spPr>
          <a:xfrm>
            <a:off x="1200319" y="-243408"/>
            <a:ext cx="10360501" cy="1223963"/>
          </a:xfrm>
        </p:spPr>
        <p:txBody>
          <a:bodyPr/>
          <a:lstStyle/>
          <a:p>
            <a:r>
              <a:rPr lang="en-US" dirty="0"/>
              <a:t>Face Detection</a:t>
            </a:r>
            <a:endParaRPr lang="en-IN" dirty="0"/>
          </a:p>
        </p:txBody>
      </p:sp>
      <p:sp>
        <p:nvSpPr>
          <p:cNvPr id="3" name="Content Placeholder 2">
            <a:extLst>
              <a:ext uri="{FF2B5EF4-FFF2-40B4-BE49-F238E27FC236}">
                <a16:creationId xmlns:a16="http://schemas.microsoft.com/office/drawing/2014/main" id="{D71BDD6B-476A-13C0-C85D-6DFCC0321C4A}"/>
              </a:ext>
            </a:extLst>
          </p:cNvPr>
          <p:cNvSpPr>
            <a:spLocks noGrp="1"/>
          </p:cNvSpPr>
          <p:nvPr>
            <p:ph idx="1"/>
          </p:nvPr>
        </p:nvSpPr>
        <p:spPr>
          <a:xfrm>
            <a:off x="1189459" y="1197864"/>
            <a:ext cx="10360501" cy="4751416"/>
          </a:xfrm>
        </p:spPr>
        <p:txBody>
          <a:bodyPr>
            <a:normAutofit fontScale="92500" lnSpcReduction="10000"/>
          </a:bodyPr>
          <a:lstStyle/>
          <a:p>
            <a:pPr marL="0" indent="0">
              <a:buNone/>
            </a:pPr>
            <a:r>
              <a:rPr lang="en-US" dirty="0"/>
              <a:t>Face detection is a technique that identifies or locates human faces in digital images. A typical example of face detection occurs when we take photographs through our smartphones, and it instantly detects faces in the picture.</a:t>
            </a:r>
          </a:p>
          <a:p>
            <a:pPr marL="0" indent="0">
              <a:buNone/>
            </a:pPr>
            <a:r>
              <a:rPr lang="en-US" dirty="0"/>
              <a:t>Face detection is different from Face recognition. Face detection detects merely the presence of faces in an image while facial recognition involves identifying whose face it is. In this article, we shall only be dealing with the former.</a:t>
            </a:r>
          </a:p>
          <a:p>
            <a:pPr marL="0" indent="0">
              <a:buNone/>
            </a:pPr>
            <a:r>
              <a:rPr lang="en-US" dirty="0"/>
              <a:t>Face recognition is the task of identifying an already detected object as a known or unknown face. Often the problem of face recognition is confused with the problem of face detection Face Recognition on the other hand is to decide if the "face" is someone known, or unknown, using for this purpose a database of faces in order to validate this input face.</a:t>
            </a:r>
          </a:p>
          <a:p>
            <a:pPr marL="0" indent="0">
              <a:buNone/>
            </a:pPr>
            <a:endParaRPr lang="en-IN" dirty="0"/>
          </a:p>
        </p:txBody>
      </p:sp>
    </p:spTree>
    <p:extLst>
      <p:ext uri="{BB962C8B-B14F-4D97-AF65-F5344CB8AC3E}">
        <p14:creationId xmlns:p14="http://schemas.microsoft.com/office/powerpoint/2010/main" val="418127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E0BA-5860-F50A-2804-F9FA69F11EC3}"/>
              </a:ext>
            </a:extLst>
          </p:cNvPr>
          <p:cNvSpPr>
            <a:spLocks noGrp="1"/>
          </p:cNvSpPr>
          <p:nvPr>
            <p:ph type="title"/>
          </p:nvPr>
        </p:nvSpPr>
        <p:spPr>
          <a:xfrm>
            <a:off x="1218883" y="-13672"/>
            <a:ext cx="10360501" cy="1223963"/>
          </a:xfrm>
        </p:spPr>
        <p:txBody>
          <a:bodyPr/>
          <a:lstStyle/>
          <a:p>
            <a:r>
              <a:rPr lang="en-US" dirty="0"/>
              <a:t>Face Detection Classifier</a:t>
            </a:r>
            <a:endParaRPr lang="en-IN" dirty="0"/>
          </a:p>
        </p:txBody>
      </p:sp>
      <p:sp>
        <p:nvSpPr>
          <p:cNvPr id="3" name="Content Placeholder 2">
            <a:extLst>
              <a:ext uri="{FF2B5EF4-FFF2-40B4-BE49-F238E27FC236}">
                <a16:creationId xmlns:a16="http://schemas.microsoft.com/office/drawing/2014/main" id="{3734B140-87FF-E878-0BBE-E5E61E6E2469}"/>
              </a:ext>
            </a:extLst>
          </p:cNvPr>
          <p:cNvSpPr>
            <a:spLocks noGrp="1"/>
          </p:cNvSpPr>
          <p:nvPr>
            <p:ph idx="1"/>
          </p:nvPr>
        </p:nvSpPr>
        <p:spPr/>
        <p:txBody>
          <a:bodyPr>
            <a:normAutofit/>
          </a:bodyPr>
          <a:lstStyle/>
          <a:p>
            <a:pPr marL="0" indent="0">
              <a:buNone/>
            </a:pPr>
            <a:r>
              <a:rPr lang="en-US" dirty="0"/>
              <a:t>Face detection is performed by using classifiers. A classifier is essentially an algorithm that decides whether a given image is positive(face) or negative(not a face). A classifier needs to be trained on thousands of images with and without faces. Fortunately, OpenCV already has two pre-trained face detection classifiers, which can readily be used in a program. The two classifiers are:</a:t>
            </a:r>
          </a:p>
          <a:p>
            <a:pPr marL="0" indent="0">
              <a:buNone/>
            </a:pPr>
            <a:endParaRPr lang="en-US" dirty="0"/>
          </a:p>
          <a:p>
            <a:pPr marL="0" indent="0">
              <a:buNone/>
            </a:pPr>
            <a:r>
              <a:rPr lang="en-US" dirty="0"/>
              <a:t>● Haar Classifier and</a:t>
            </a:r>
          </a:p>
          <a:p>
            <a:pPr marL="0" indent="0">
              <a:buNone/>
            </a:pPr>
            <a:r>
              <a:rPr lang="en-US" dirty="0"/>
              <a:t>● Local Binary Pattern  Histogram(LBPH)</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52314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5C98-3C0C-46A8-B17B-78822614DE99}"/>
              </a:ext>
            </a:extLst>
          </p:cNvPr>
          <p:cNvSpPr>
            <a:spLocks noGrp="1"/>
          </p:cNvSpPr>
          <p:nvPr>
            <p:ph type="title"/>
          </p:nvPr>
        </p:nvSpPr>
        <p:spPr/>
        <p:txBody>
          <a:bodyPr/>
          <a:lstStyle/>
          <a:p>
            <a:r>
              <a:rPr lang="en-IN" dirty="0" err="1"/>
              <a:t>Haar</a:t>
            </a:r>
            <a:r>
              <a:rPr lang="en-IN" dirty="0"/>
              <a:t> features</a:t>
            </a:r>
          </a:p>
        </p:txBody>
      </p:sp>
      <p:sp>
        <p:nvSpPr>
          <p:cNvPr id="3" name="Content Placeholder 2">
            <a:extLst>
              <a:ext uri="{FF2B5EF4-FFF2-40B4-BE49-F238E27FC236}">
                <a16:creationId xmlns:a16="http://schemas.microsoft.com/office/drawing/2014/main" id="{1D556367-ACF8-449F-BD7D-AFF38E7E8672}"/>
              </a:ext>
            </a:extLst>
          </p:cNvPr>
          <p:cNvSpPr>
            <a:spLocks noGrp="1"/>
          </p:cNvSpPr>
          <p:nvPr>
            <p:ph idx="1"/>
          </p:nvPr>
        </p:nvSpPr>
        <p:spPr/>
        <p:txBody>
          <a:bodyPr/>
          <a:lstStyle/>
          <a:p>
            <a:r>
              <a:rPr lang="en-US" dirty="0"/>
              <a:t>Rectangular </a:t>
            </a:r>
            <a:r>
              <a:rPr lang="en-US" dirty="0" err="1"/>
              <a:t>Haar</a:t>
            </a:r>
            <a:r>
              <a:rPr lang="en-US" dirty="0"/>
              <a:t>-like feature are often defined because the difference of the sum of pixels of areas inside the rectangle, which may be at any position and scale within the first image. This modified feature set is named 2-rectangle feature. Viola and Jones also defined 3-rectangle features and 4-rectangle features.</a:t>
            </a:r>
          </a:p>
          <a:p>
            <a:r>
              <a:rPr lang="en-US" dirty="0"/>
              <a:t>The values indicate certain characteristics of a specific area of the image. Each feature type can indicate the existence (or absence) of certain characteristics within the image, like edges or changes in texture. for instance, a 2-rectangle feature can indicate where the border lies between a dark region and a light-weight region.</a:t>
            </a:r>
          </a:p>
          <a:p>
            <a:endParaRPr lang="en-IN" dirty="0"/>
          </a:p>
        </p:txBody>
      </p:sp>
    </p:spTree>
    <p:extLst>
      <p:ext uri="{BB962C8B-B14F-4D97-AF65-F5344CB8AC3E}">
        <p14:creationId xmlns:p14="http://schemas.microsoft.com/office/powerpoint/2010/main" val="77475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7BAE-3297-46CD-95F5-8ADEDF605E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66CE4F-7C9A-4915-836B-A955343B3CB1}"/>
              </a:ext>
            </a:extLst>
          </p:cNvPr>
          <p:cNvSpPr>
            <a:spLocks noGrp="1"/>
          </p:cNvSpPr>
          <p:nvPr>
            <p:ph idx="1"/>
          </p:nvPr>
        </p:nvSpPr>
        <p:spPr/>
        <p:txBody>
          <a:bodyPr/>
          <a:lstStyle/>
          <a:p>
            <a:r>
              <a:rPr lang="en-US" dirty="0" err="1"/>
              <a:t>Haar</a:t>
            </a:r>
            <a:r>
              <a:rPr lang="en-US" dirty="0"/>
              <a:t> Feature Cascade Classifier </a:t>
            </a:r>
            <a:r>
              <a:rPr lang="en-US" dirty="0" err="1"/>
              <a:t>Haar</a:t>
            </a:r>
            <a:r>
              <a:rPr lang="en-US" dirty="0"/>
              <a:t> Cascade is an algorithm-based learning algorithm used to identify objects in a picture or video and is based on the concept of objects suggested by Paul Viola and Michael Jones in their paper "Accelerated Acquisition using the Expanded Cascade of Simple Features" in 2001. It is a machine learning technique where Cascade's work is trained from many positive and negative images. After that it is used to find objects in other images. It is known for the ability to see faces and body parts through a photograph, but it can be trained to detect almost anything.</a:t>
            </a:r>
            <a:endParaRPr lang="en-IN" dirty="0"/>
          </a:p>
        </p:txBody>
      </p:sp>
    </p:spTree>
    <p:extLst>
      <p:ext uri="{BB962C8B-B14F-4D97-AF65-F5344CB8AC3E}">
        <p14:creationId xmlns:p14="http://schemas.microsoft.com/office/powerpoint/2010/main" val="39133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 and Scope</a:t>
            </a:r>
          </a:p>
        </p:txBody>
      </p:sp>
      <p:sp>
        <p:nvSpPr>
          <p:cNvPr id="14" name="Content Placeholder 13"/>
          <p:cNvSpPr>
            <a:spLocks noGrp="1"/>
          </p:cNvSpPr>
          <p:nvPr>
            <p:ph idx="1"/>
          </p:nvPr>
        </p:nvSpPr>
        <p:spPr>
          <a:xfrm>
            <a:off x="1218883" y="1701796"/>
            <a:ext cx="10360501" cy="4679531"/>
          </a:xfrm>
        </p:spPr>
        <p:txBody>
          <a:bodyPr>
            <a:normAutofit lnSpcReduction="10000"/>
          </a:bodyPr>
          <a:lstStyle/>
          <a:p>
            <a:pPr marL="0" indent="0">
              <a:buNone/>
            </a:pPr>
            <a:r>
              <a:rPr lang="en-US" dirty="0"/>
              <a:t>This is punctuality drive where we decide which student is punctual or not, by marking their attendance at the time of entering in college and prepare a report of all punctual and late comers.</a:t>
            </a:r>
          </a:p>
          <a:p>
            <a:pPr marL="0" indent="0">
              <a:buNone/>
            </a:pPr>
            <a:r>
              <a:rPr lang="en-US" dirty="0"/>
              <a:t>This application helps college to track student’s record  </a:t>
            </a:r>
          </a:p>
          <a:p>
            <a:pPr marL="0" indent="0">
              <a:buNone/>
            </a:pPr>
            <a:r>
              <a:rPr lang="en-US" dirty="0"/>
              <a:t>Face detection is a computer vision technology that helps to locate/visualize human faces in digital images. This technique is a speciﬁc use case of object detection technology that deals with detecting instances of semantic objects of a certain class (such as humans, buildings or cars) in digital images and videos. With the advent of technology, face detection has gained a lot of importance especially in ﬁelds like photography, security, and marketing.</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0F77-9170-4E9F-AAB1-BF70B8E34D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544389-061B-40DE-9E00-A7A08CB2283B}"/>
              </a:ext>
            </a:extLst>
          </p:cNvPr>
          <p:cNvSpPr>
            <a:spLocks noGrp="1"/>
          </p:cNvSpPr>
          <p:nvPr>
            <p:ph idx="1"/>
          </p:nvPr>
        </p:nvSpPr>
        <p:spPr/>
        <p:txBody>
          <a:bodyPr/>
          <a:lstStyle/>
          <a:p>
            <a:pPr marL="457200" lvl="1" indent="0">
              <a:lnSpc>
                <a:spcPts val="2760"/>
              </a:lnSpc>
              <a:buSzPts val="2400"/>
              <a:buNone/>
              <a:tabLst>
                <a:tab pos="897890" algn="l"/>
              </a:tabLst>
            </a:pPr>
            <a:r>
              <a:rPr lang="en-US" sz="2400" b="1" dirty="0" err="1">
                <a:effectLst/>
                <a:latin typeface="Calibri" panose="020F0502020204030204" pitchFamily="34" charset="0"/>
                <a:ea typeface="Calibri" panose="020F0502020204030204" pitchFamily="34" charset="0"/>
              </a:rPr>
              <a:t>Haar</a:t>
            </a:r>
            <a:r>
              <a:rPr lang="en-US" sz="2400" b="1" spc="-4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Feature</a:t>
            </a:r>
            <a:r>
              <a:rPr lang="en-US" sz="2400" b="1" spc="-2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Cascade</a:t>
            </a:r>
            <a:r>
              <a:rPr lang="en-US" sz="2400" b="1" spc="-2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Classifier</a:t>
            </a:r>
            <a:endParaRPr lang="en-IN" sz="1100" dirty="0">
              <a:effectLst/>
              <a:latin typeface="Calibri" panose="020F0502020204030204" pitchFamily="34" charset="0"/>
              <a:ea typeface="Calibri" panose="020F0502020204030204" pitchFamily="34" charset="0"/>
            </a:endParaRPr>
          </a:p>
          <a:p>
            <a:pPr marL="678180">
              <a:lnSpc>
                <a:spcPts val="2890"/>
              </a:lnSpc>
            </a:pPr>
            <a:r>
              <a:rPr lang="en-US" sz="2400" b="1" dirty="0">
                <a:effectLst/>
                <a:latin typeface="Calibri" panose="020F0502020204030204" pitchFamily="34" charset="0"/>
                <a:ea typeface="Calibri" panose="020F0502020204030204" pitchFamily="34" charset="0"/>
              </a:rPr>
              <a:t>Step1:</a:t>
            </a:r>
            <a:r>
              <a:rPr lang="en-US" sz="2400" b="1" spc="-6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-Enter</a:t>
            </a:r>
            <a:r>
              <a:rPr lang="en-US" sz="2400" b="1" spc="-9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the</a:t>
            </a:r>
            <a:r>
              <a:rPr lang="en-US" sz="2400" b="1" spc="-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XML</a:t>
            </a:r>
            <a:r>
              <a:rPr lang="en-US" sz="2400" b="1" spc="-10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file</a:t>
            </a:r>
            <a:r>
              <a:rPr lang="en-US" sz="2400" b="1" spc="-7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for</a:t>
            </a:r>
            <a:r>
              <a:rPr lang="en-US" sz="2400" b="1" spc="-3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the</a:t>
            </a:r>
            <a:r>
              <a:rPr lang="en-US" sz="2400" b="1" spc="-75" dirty="0">
                <a:effectLst/>
                <a:latin typeface="Calibri" panose="020F0502020204030204" pitchFamily="34" charset="0"/>
                <a:ea typeface="Calibri" panose="020F0502020204030204" pitchFamily="34" charset="0"/>
              </a:rPr>
              <a:t> </a:t>
            </a:r>
            <a:r>
              <a:rPr lang="en-US" sz="2400" b="1" dirty="0" err="1">
                <a:effectLst/>
                <a:latin typeface="Calibri" panose="020F0502020204030204" pitchFamily="34" charset="0"/>
                <a:ea typeface="Calibri" panose="020F0502020204030204" pitchFamily="34" charset="0"/>
              </a:rPr>
              <a:t>haar</a:t>
            </a:r>
            <a:r>
              <a:rPr lang="en-US" sz="2400" b="1" spc="-2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feature</a:t>
            </a:r>
            <a:r>
              <a:rPr lang="en-US" sz="2400" b="1" spc="-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classifier.</a:t>
            </a:r>
            <a:endParaRPr lang="en-IN" sz="2400" b="1" dirty="0">
              <a:effectLst/>
              <a:latin typeface="Calibri" panose="020F0502020204030204" pitchFamily="34" charset="0"/>
              <a:ea typeface="Calibri" panose="020F0502020204030204" pitchFamily="34" charset="0"/>
            </a:endParaRPr>
          </a:p>
          <a:p>
            <a:pPr marL="678180">
              <a:lnSpc>
                <a:spcPts val="2855"/>
              </a:lnSpc>
            </a:pPr>
            <a:r>
              <a:rPr lang="en-US" sz="2400" b="1" dirty="0">
                <a:effectLst/>
                <a:latin typeface="Calibri" panose="020F0502020204030204" pitchFamily="34" charset="0"/>
                <a:ea typeface="Calibri" panose="020F0502020204030204" pitchFamily="34" charset="0"/>
              </a:rPr>
              <a:t>Step2:</a:t>
            </a:r>
            <a:r>
              <a:rPr lang="en-US" sz="2400" b="1" spc="-5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-Enter</a:t>
            </a:r>
            <a:r>
              <a:rPr lang="en-US" sz="2400" b="1" spc="-7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the</a:t>
            </a:r>
            <a:r>
              <a:rPr lang="en-US" sz="2400" b="1" spc="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input</a:t>
            </a:r>
            <a:r>
              <a:rPr lang="en-US" sz="2400" b="1" spc="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as</a:t>
            </a:r>
            <a:r>
              <a:rPr lang="en-US" sz="2400" b="1" spc="-1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pictures.</a:t>
            </a:r>
            <a:endParaRPr lang="en-IN" sz="2400" b="1" dirty="0">
              <a:effectLst/>
              <a:latin typeface="Calibri" panose="020F0502020204030204" pitchFamily="34" charset="0"/>
              <a:ea typeface="Calibri" panose="020F0502020204030204" pitchFamily="34" charset="0"/>
            </a:endParaRPr>
          </a:p>
          <a:p>
            <a:pPr marL="678180">
              <a:lnSpc>
                <a:spcPts val="2890"/>
              </a:lnSpc>
            </a:pPr>
            <a:r>
              <a:rPr lang="en-US" sz="2400" b="1" dirty="0">
                <a:effectLst/>
                <a:latin typeface="Calibri" panose="020F0502020204030204" pitchFamily="34" charset="0"/>
                <a:ea typeface="Calibri" panose="020F0502020204030204" pitchFamily="34" charset="0"/>
              </a:rPr>
              <a:t>Step3:</a:t>
            </a:r>
            <a:r>
              <a:rPr lang="en-US" sz="2400" b="1" spc="-7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a:t>
            </a:r>
            <a:r>
              <a:rPr lang="en-US" sz="2400" b="1" spc="-6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Convert</a:t>
            </a:r>
            <a:r>
              <a:rPr lang="en-US" sz="2400" b="1" spc="-1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RGB</a:t>
            </a:r>
            <a:r>
              <a:rPr lang="en-US" sz="2400" b="1" spc="-7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image</a:t>
            </a:r>
            <a:r>
              <a:rPr lang="en-US" sz="2400" b="1" spc="-8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to</a:t>
            </a:r>
            <a:r>
              <a:rPr lang="en-US" sz="2400" b="1" spc="-9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GRAY</a:t>
            </a:r>
            <a:r>
              <a:rPr lang="en-US" sz="2400" b="1" spc="1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image.</a:t>
            </a:r>
            <a:endParaRPr lang="en-IN" sz="2400" b="1" dirty="0">
              <a:effectLst/>
              <a:latin typeface="Calibri" panose="020F0502020204030204" pitchFamily="34" charset="0"/>
              <a:ea typeface="Calibri" panose="020F0502020204030204" pitchFamily="34" charset="0"/>
            </a:endParaRPr>
          </a:p>
          <a:p>
            <a:pPr marL="678180">
              <a:lnSpc>
                <a:spcPts val="2890"/>
              </a:lnSpc>
            </a:pPr>
            <a:r>
              <a:rPr lang="en-US" sz="2400" b="1" dirty="0">
                <a:effectLst/>
                <a:latin typeface="Calibri" panose="020F0502020204030204" pitchFamily="34" charset="0"/>
                <a:ea typeface="Calibri" panose="020F0502020204030204" pitchFamily="34" charset="0"/>
              </a:rPr>
              <a:t>Step4:</a:t>
            </a:r>
            <a:r>
              <a:rPr lang="en-US" sz="2400" b="1" spc="-4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a:t>
            </a:r>
            <a:r>
              <a:rPr lang="en-US" sz="2400" b="1" spc="-35"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Look</a:t>
            </a:r>
            <a:r>
              <a:rPr lang="en-US" sz="2400" b="1" spc="-10" dirty="0">
                <a:effectLst/>
                <a:latin typeface="Calibri" panose="020F0502020204030204" pitchFamily="34" charset="0"/>
                <a:ea typeface="Calibri" panose="020F0502020204030204" pitchFamily="34" charset="0"/>
              </a:rPr>
              <a:t> </a:t>
            </a:r>
            <a:r>
              <a:rPr lang="en-US" sz="2400" b="1" dirty="0">
                <a:effectLst/>
                <a:latin typeface="Calibri" panose="020F0502020204030204" pitchFamily="34" charset="0"/>
                <a:ea typeface="Calibri" panose="020F0502020204030204" pitchFamily="34" charset="0"/>
              </a:rPr>
              <a:t>Face.</a:t>
            </a:r>
            <a:endParaRPr lang="en-IN" sz="2400" b="1" dirty="0">
              <a:latin typeface="Calibri" panose="020F0502020204030204" pitchFamily="34" charset="0"/>
              <a:ea typeface="Calibri" panose="020F0502020204030204" pitchFamily="34" charset="0"/>
            </a:endParaRPr>
          </a:p>
          <a:p>
            <a:pPr marL="678180">
              <a:lnSpc>
                <a:spcPts val="2890"/>
              </a:lnSpc>
            </a:pPr>
            <a:r>
              <a:rPr lang="en-US" sz="2800" b="1" dirty="0">
                <a:effectLst/>
                <a:latin typeface="Calibri" panose="020F0502020204030204" pitchFamily="34" charset="0"/>
                <a:ea typeface="Calibri" panose="020F0502020204030204" pitchFamily="34" charset="0"/>
              </a:rPr>
              <a:t>Step5:</a:t>
            </a:r>
            <a:r>
              <a:rPr lang="en-US" sz="2800" b="1" spc="-70" dirty="0">
                <a:effectLst/>
                <a:latin typeface="Calibri" panose="020F0502020204030204" pitchFamily="34" charset="0"/>
                <a:ea typeface="Calibri" panose="020F0502020204030204" pitchFamily="34" charset="0"/>
              </a:rPr>
              <a:t> </a:t>
            </a:r>
            <a:r>
              <a:rPr lang="en-US" sz="2800" b="1" dirty="0">
                <a:effectLst/>
                <a:latin typeface="Calibri" panose="020F0502020204030204" pitchFamily="34" charset="0"/>
                <a:ea typeface="Calibri" panose="020F0502020204030204" pitchFamily="34" charset="0"/>
              </a:rPr>
              <a:t>-</a:t>
            </a:r>
            <a:r>
              <a:rPr lang="en-US" sz="2800" b="1" spc="-60" dirty="0">
                <a:effectLst/>
                <a:latin typeface="Calibri" panose="020F0502020204030204" pitchFamily="34" charset="0"/>
                <a:ea typeface="Calibri" panose="020F0502020204030204" pitchFamily="34" charset="0"/>
              </a:rPr>
              <a:t> </a:t>
            </a:r>
            <a:r>
              <a:rPr lang="en-US" sz="2800" b="1" dirty="0">
                <a:effectLst/>
                <a:latin typeface="Calibri" panose="020F0502020204030204" pitchFamily="34" charset="0"/>
                <a:ea typeface="Calibri" panose="020F0502020204030204" pitchFamily="34" charset="0"/>
              </a:rPr>
              <a:t>Draw a</a:t>
            </a:r>
            <a:r>
              <a:rPr lang="en-US" sz="2800" b="1" spc="-65" dirty="0">
                <a:effectLst/>
                <a:latin typeface="Calibri" panose="020F0502020204030204" pitchFamily="34" charset="0"/>
                <a:ea typeface="Calibri" panose="020F0502020204030204" pitchFamily="34" charset="0"/>
              </a:rPr>
              <a:t> </a:t>
            </a:r>
            <a:r>
              <a:rPr lang="en-US" b="1" spc="-65" dirty="0">
                <a:latin typeface="Calibri" panose="020F0502020204030204" pitchFamily="34" charset="0"/>
                <a:ea typeface="Calibri" panose="020F0502020204030204" pitchFamily="34" charset="0"/>
              </a:rPr>
              <a:t>rectangle/</a:t>
            </a:r>
            <a:r>
              <a:rPr lang="en-US" b="1" spc="-65" dirty="0" err="1">
                <a:latin typeface="Calibri" panose="020F0502020204030204" pitchFamily="34" charset="0"/>
                <a:ea typeface="Calibri" panose="020F0502020204030204" pitchFamily="34" charset="0"/>
              </a:rPr>
              <a:t>traingle</a:t>
            </a:r>
            <a:r>
              <a:rPr lang="en-US" sz="2800" b="1" spc="-85" dirty="0">
                <a:effectLst/>
                <a:latin typeface="Calibri" panose="020F0502020204030204" pitchFamily="34" charset="0"/>
                <a:ea typeface="Calibri" panose="020F0502020204030204" pitchFamily="34" charset="0"/>
              </a:rPr>
              <a:t> </a:t>
            </a:r>
            <a:r>
              <a:rPr lang="en-US" sz="2800" b="1" dirty="0">
                <a:effectLst/>
                <a:latin typeface="Calibri" panose="020F0502020204030204" pitchFamily="34" charset="0"/>
                <a:ea typeface="Calibri" panose="020F0502020204030204" pitchFamily="34" charset="0"/>
              </a:rPr>
              <a:t>around</a:t>
            </a:r>
            <a:r>
              <a:rPr lang="en-US" sz="2800" b="1" spc="-20" dirty="0">
                <a:effectLst/>
                <a:latin typeface="Calibri" panose="020F0502020204030204" pitchFamily="34" charset="0"/>
                <a:ea typeface="Calibri" panose="020F0502020204030204" pitchFamily="34" charset="0"/>
              </a:rPr>
              <a:t> </a:t>
            </a:r>
            <a:r>
              <a:rPr lang="en-US" sz="2800" b="1" dirty="0">
                <a:effectLst/>
                <a:latin typeface="Calibri" panose="020F0502020204030204" pitchFamily="34" charset="0"/>
                <a:ea typeface="Calibri" panose="020F0502020204030204" pitchFamily="34" charset="0"/>
              </a:rPr>
              <a:t>the</a:t>
            </a:r>
            <a:r>
              <a:rPr lang="en-US" sz="2800" b="1" spc="-15" dirty="0">
                <a:effectLst/>
                <a:latin typeface="Calibri" panose="020F0502020204030204" pitchFamily="34" charset="0"/>
                <a:ea typeface="Calibri" panose="020F0502020204030204" pitchFamily="34" charset="0"/>
              </a:rPr>
              <a:t> </a:t>
            </a:r>
            <a:r>
              <a:rPr lang="en-US" sz="2800" b="1" dirty="0">
                <a:effectLst/>
                <a:latin typeface="Calibri" panose="020F0502020204030204" pitchFamily="34" charset="0"/>
                <a:ea typeface="Calibri" panose="020F0502020204030204" pitchFamily="34" charset="0"/>
              </a:rPr>
              <a:t>face.</a:t>
            </a:r>
          </a:p>
          <a:p>
            <a:pPr lvl="1"/>
            <a:r>
              <a:rPr lang="en-US" sz="3200" b="1" spc="-530" dirty="0">
                <a:effectLst/>
                <a:latin typeface="Calibri" panose="020F0502020204030204" pitchFamily="34" charset="0"/>
                <a:ea typeface="Calibri" panose="020F0502020204030204" pitchFamily="34" charset="0"/>
              </a:rPr>
              <a:t> </a:t>
            </a:r>
            <a:r>
              <a:rPr lang="en-US" sz="3200" b="1" dirty="0">
                <a:effectLst/>
                <a:latin typeface="Calibri" panose="020F0502020204030204" pitchFamily="34" charset="0"/>
                <a:ea typeface="Calibri" panose="020F0502020204030204" pitchFamily="34" charset="0"/>
              </a:rPr>
              <a:t>Step6:</a:t>
            </a:r>
            <a:r>
              <a:rPr lang="en-US" sz="3200" b="1" spc="-15" dirty="0">
                <a:effectLst/>
                <a:latin typeface="Calibri" panose="020F0502020204030204" pitchFamily="34" charset="0"/>
                <a:ea typeface="Calibri" panose="020F0502020204030204" pitchFamily="34" charset="0"/>
              </a:rPr>
              <a:t> </a:t>
            </a:r>
            <a:r>
              <a:rPr lang="en-US" sz="3200" b="1" dirty="0">
                <a:effectLst/>
                <a:latin typeface="Calibri" panose="020F0502020204030204" pitchFamily="34" charset="0"/>
                <a:ea typeface="Calibri" panose="020F0502020204030204" pitchFamily="34" charset="0"/>
              </a:rPr>
              <a:t>-Show</a:t>
            </a:r>
            <a:r>
              <a:rPr lang="en-US" sz="3200" b="1" spc="55" dirty="0">
                <a:effectLst/>
                <a:latin typeface="Calibri" panose="020F0502020204030204" pitchFamily="34" charset="0"/>
                <a:ea typeface="Calibri" panose="020F0502020204030204" pitchFamily="34" charset="0"/>
              </a:rPr>
              <a:t> </a:t>
            </a:r>
            <a:r>
              <a:rPr lang="en-US" sz="3200" b="1" dirty="0">
                <a:effectLst/>
                <a:latin typeface="Calibri" panose="020F0502020204030204" pitchFamily="34" charset="0"/>
                <a:ea typeface="Calibri" panose="020F0502020204030204" pitchFamily="34" charset="0"/>
              </a:rPr>
              <a:t>the</a:t>
            </a:r>
            <a:r>
              <a:rPr lang="en-US" sz="3200" b="1" spc="-35" dirty="0">
                <a:effectLst/>
                <a:latin typeface="Calibri" panose="020F0502020204030204" pitchFamily="34" charset="0"/>
                <a:ea typeface="Calibri" panose="020F0502020204030204" pitchFamily="34" charset="0"/>
              </a:rPr>
              <a:t> </a:t>
            </a:r>
            <a:r>
              <a:rPr lang="en-US" sz="3200" b="1" dirty="0">
                <a:effectLst/>
                <a:latin typeface="Calibri" panose="020F0502020204030204" pitchFamily="34" charset="0"/>
                <a:ea typeface="Calibri" panose="020F0502020204030204" pitchFamily="34" charset="0"/>
              </a:rPr>
              <a:t>result</a:t>
            </a:r>
            <a:endParaRPr lang="en-IN" sz="6800" b="1" dirty="0"/>
          </a:p>
        </p:txBody>
      </p:sp>
    </p:spTree>
    <p:extLst>
      <p:ext uri="{BB962C8B-B14F-4D97-AF65-F5344CB8AC3E}">
        <p14:creationId xmlns:p14="http://schemas.microsoft.com/office/powerpoint/2010/main" val="144266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71A73-4E6E-47BE-950C-4AF7A945EBC5}"/>
              </a:ext>
            </a:extLst>
          </p:cNvPr>
          <p:cNvSpPr>
            <a:spLocks noGrp="1"/>
          </p:cNvSpPr>
          <p:nvPr>
            <p:ph type="title"/>
          </p:nvPr>
        </p:nvSpPr>
        <p:spPr>
          <a:xfrm>
            <a:off x="1218883" y="274637"/>
            <a:ext cx="10360501" cy="850107"/>
          </a:xfrm>
        </p:spPr>
        <p:txBody>
          <a:bodyPr/>
          <a:lstStyle/>
          <a:p>
            <a:r>
              <a:rPr lang="en-IN" dirty="0"/>
              <a:t>Face Recognition </a:t>
            </a:r>
          </a:p>
        </p:txBody>
      </p:sp>
      <p:sp>
        <p:nvSpPr>
          <p:cNvPr id="3" name="Content Placeholder 2">
            <a:extLst>
              <a:ext uri="{FF2B5EF4-FFF2-40B4-BE49-F238E27FC236}">
                <a16:creationId xmlns:a16="http://schemas.microsoft.com/office/drawing/2014/main" id="{AF14F46B-FF9C-4544-B877-2EC4E03419BF}"/>
              </a:ext>
            </a:extLst>
          </p:cNvPr>
          <p:cNvSpPr>
            <a:spLocks noGrp="1"/>
          </p:cNvSpPr>
          <p:nvPr>
            <p:ph idx="1"/>
          </p:nvPr>
        </p:nvSpPr>
        <p:spPr>
          <a:xfrm>
            <a:off x="1203907" y="1124744"/>
            <a:ext cx="10360501" cy="5156203"/>
          </a:xfrm>
        </p:spPr>
        <p:txBody>
          <a:bodyPr/>
          <a:lstStyle/>
          <a:p>
            <a:r>
              <a:rPr lang="en-US" dirty="0"/>
              <a:t> we focus on image-based face recognition. Given a picture taken from a digital camera, we’d like to know if there is any person inside, where his/her face locates at, and who he/she is. Towards this goal, we generally separate the face recognition procedure into three steps: Face Detection, Feature Extraction, and Face Recognition (shown at Fig. 1). Image Face Detection Feature Extraction Figure 1: Configuration of a general face recognition structure Face Detection:  Face Recognition Verification</a:t>
            </a:r>
            <a:endParaRPr lang="en-IN" dirty="0"/>
          </a:p>
        </p:txBody>
      </p:sp>
      <p:pic>
        <p:nvPicPr>
          <p:cNvPr id="5" name="Picture 4">
            <a:extLst>
              <a:ext uri="{FF2B5EF4-FFF2-40B4-BE49-F238E27FC236}">
                <a16:creationId xmlns:a16="http://schemas.microsoft.com/office/drawing/2014/main" id="{DA57ADFC-4CC3-4694-8C7A-6BF1E8C9F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4725144"/>
            <a:ext cx="9355002" cy="1656184"/>
          </a:xfrm>
          <a:prstGeom prst="rect">
            <a:avLst/>
          </a:prstGeom>
        </p:spPr>
      </p:pic>
    </p:spTree>
    <p:extLst>
      <p:ext uri="{BB962C8B-B14F-4D97-AF65-F5344CB8AC3E}">
        <p14:creationId xmlns:p14="http://schemas.microsoft.com/office/powerpoint/2010/main" val="32435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5860" y="188640"/>
            <a:ext cx="10360501" cy="733896"/>
          </a:xfrm>
        </p:spPr>
        <p:txBody>
          <a:bodyPr>
            <a:normAutofit/>
          </a:bodyPr>
          <a:lstStyle/>
          <a:p>
            <a:r>
              <a:rPr lang="en-US" sz="2800" dirty="0"/>
              <a:t>Face Recognition</a:t>
            </a:r>
          </a:p>
        </p:txBody>
      </p:sp>
      <p:pic>
        <p:nvPicPr>
          <p:cNvPr id="5" name="Content Placeholder 4">
            <a:extLst>
              <a:ext uri="{FF2B5EF4-FFF2-40B4-BE49-F238E27FC236}">
                <a16:creationId xmlns:a16="http://schemas.microsoft.com/office/drawing/2014/main" id="{04D30687-1EC2-4B15-8243-C152AEC7F1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0" y="1124744"/>
            <a:ext cx="10009112" cy="5039519"/>
          </a:xfrm>
        </p:spPr>
      </p:pic>
    </p:spTree>
    <p:extLst>
      <p:ext uri="{BB962C8B-B14F-4D97-AF65-F5344CB8AC3E}">
        <p14:creationId xmlns:p14="http://schemas.microsoft.com/office/powerpoint/2010/main" val="228472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72877-59D5-45BB-A615-BFE700A5EED4}"/>
              </a:ext>
            </a:extLst>
          </p:cNvPr>
          <p:cNvSpPr>
            <a:spLocks noGrp="1"/>
          </p:cNvSpPr>
          <p:nvPr>
            <p:ph type="title"/>
          </p:nvPr>
        </p:nvSpPr>
        <p:spPr>
          <a:xfrm>
            <a:off x="1053852" y="0"/>
            <a:ext cx="10360501" cy="1223963"/>
          </a:xfrm>
        </p:spPr>
        <p:txBody>
          <a:bodyPr/>
          <a:lstStyle/>
          <a:p>
            <a:r>
              <a:rPr lang="en-IN" dirty="0"/>
              <a:t>Face Recognize</a:t>
            </a:r>
          </a:p>
        </p:txBody>
      </p:sp>
      <p:pic>
        <p:nvPicPr>
          <p:cNvPr id="8" name="Content Placeholder 7">
            <a:extLst>
              <a:ext uri="{FF2B5EF4-FFF2-40B4-BE49-F238E27FC236}">
                <a16:creationId xmlns:a16="http://schemas.microsoft.com/office/drawing/2014/main" id="{73089F76-F21D-40E4-98AD-7AC2BB0238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876" y="1340768"/>
            <a:ext cx="10081120" cy="5328592"/>
          </a:xfrm>
        </p:spPr>
      </p:pic>
    </p:spTree>
    <p:extLst>
      <p:ext uri="{BB962C8B-B14F-4D97-AF65-F5344CB8AC3E}">
        <p14:creationId xmlns:p14="http://schemas.microsoft.com/office/powerpoint/2010/main" val="7099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1C68-2180-4896-94CC-5C3F586595F5}"/>
              </a:ext>
            </a:extLst>
          </p:cNvPr>
          <p:cNvSpPr>
            <a:spLocks noGrp="1"/>
          </p:cNvSpPr>
          <p:nvPr>
            <p:ph type="title"/>
          </p:nvPr>
        </p:nvSpPr>
        <p:spPr>
          <a:xfrm>
            <a:off x="1099741" y="28828"/>
            <a:ext cx="10360501" cy="1223963"/>
          </a:xfrm>
        </p:spPr>
        <p:txBody>
          <a:bodyPr/>
          <a:lstStyle/>
          <a:p>
            <a:r>
              <a:rPr lang="en-IN" dirty="0"/>
              <a:t>Report Generation  </a:t>
            </a:r>
          </a:p>
        </p:txBody>
      </p:sp>
      <p:pic>
        <p:nvPicPr>
          <p:cNvPr id="7" name="Content Placeholder 6">
            <a:extLst>
              <a:ext uri="{FF2B5EF4-FFF2-40B4-BE49-F238E27FC236}">
                <a16:creationId xmlns:a16="http://schemas.microsoft.com/office/drawing/2014/main" id="{9DD97A26-B4C7-47C2-85C6-15F8DAB4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836" y="1252791"/>
            <a:ext cx="10729192" cy="5272553"/>
          </a:xfrm>
        </p:spPr>
      </p:pic>
    </p:spTree>
    <p:extLst>
      <p:ext uri="{BB962C8B-B14F-4D97-AF65-F5344CB8AC3E}">
        <p14:creationId xmlns:p14="http://schemas.microsoft.com/office/powerpoint/2010/main" val="106054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25860" y="188640"/>
            <a:ext cx="10360501" cy="733896"/>
          </a:xfrm>
        </p:spPr>
        <p:txBody>
          <a:bodyPr>
            <a:normAutofit/>
          </a:bodyPr>
          <a:lstStyle/>
          <a:p>
            <a:r>
              <a:rPr lang="en-US" sz="2400" dirty="0"/>
              <a:t>Database Student Details </a:t>
            </a:r>
          </a:p>
        </p:txBody>
      </p:sp>
      <p:pic>
        <p:nvPicPr>
          <p:cNvPr id="3" name="Content Placeholder 2">
            <a:extLst>
              <a:ext uri="{FF2B5EF4-FFF2-40B4-BE49-F238E27FC236}">
                <a16:creationId xmlns:a16="http://schemas.microsoft.com/office/drawing/2014/main" id="{C6BB3B94-A192-4975-B442-67CA318B80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822" b="4755"/>
          <a:stretch/>
        </p:blipFill>
        <p:spPr>
          <a:xfrm>
            <a:off x="1197868" y="922536"/>
            <a:ext cx="10729192" cy="5698724"/>
          </a:xfrm>
        </p:spPr>
      </p:pic>
    </p:spTree>
    <p:extLst>
      <p:ext uri="{BB962C8B-B14F-4D97-AF65-F5344CB8AC3E}">
        <p14:creationId xmlns:p14="http://schemas.microsoft.com/office/powerpoint/2010/main" val="370993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A7CB-D6EB-4937-AC53-5A01FB3AEE9F}"/>
              </a:ext>
            </a:extLst>
          </p:cNvPr>
          <p:cNvSpPr>
            <a:spLocks noGrp="1"/>
          </p:cNvSpPr>
          <p:nvPr>
            <p:ph type="title"/>
          </p:nvPr>
        </p:nvSpPr>
        <p:spPr/>
        <p:txBody>
          <a:bodyPr/>
          <a:lstStyle/>
          <a:p>
            <a:r>
              <a:rPr lang="en-IN" dirty="0"/>
              <a:t>Database  Attendance </a:t>
            </a:r>
            <a:r>
              <a:rPr lang="en-IN" dirty="0" err="1"/>
              <a:t>facedetails</a:t>
            </a:r>
            <a:r>
              <a:rPr lang="en-IN" dirty="0"/>
              <a:t>  </a:t>
            </a:r>
          </a:p>
        </p:txBody>
      </p:sp>
      <p:pic>
        <p:nvPicPr>
          <p:cNvPr id="9" name="Content Placeholder 8">
            <a:extLst>
              <a:ext uri="{FF2B5EF4-FFF2-40B4-BE49-F238E27FC236}">
                <a16:creationId xmlns:a16="http://schemas.microsoft.com/office/drawing/2014/main" id="{897D1DBC-CE4E-4B74-965C-17DA173F34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4" y="1701800"/>
            <a:ext cx="10360500" cy="4881563"/>
          </a:xfrm>
        </p:spPr>
      </p:pic>
    </p:spTree>
    <p:extLst>
      <p:ext uri="{BB962C8B-B14F-4D97-AF65-F5344CB8AC3E}">
        <p14:creationId xmlns:p14="http://schemas.microsoft.com/office/powerpoint/2010/main" val="352395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B6A853-B777-4D83-9CF4-28FB98330B9D}"/>
              </a:ext>
            </a:extLst>
          </p:cNvPr>
          <p:cNvSpPr/>
          <p:nvPr/>
        </p:nvSpPr>
        <p:spPr>
          <a:xfrm>
            <a:off x="3172482" y="2644170"/>
            <a:ext cx="5843860" cy="1569660"/>
          </a:xfrm>
          <a:prstGeom prst="rect">
            <a:avLst/>
          </a:prstGeom>
          <a:noFill/>
        </p:spPr>
        <p:txBody>
          <a:bodyPr wrap="square" lIns="91440" tIns="45720" rIns="91440" bIns="45720">
            <a:spAutoFit/>
          </a:bodyPr>
          <a:lstStyle/>
          <a:p>
            <a:pPr algn="ctr"/>
            <a:r>
              <a:rPr lang="en-US" sz="9600" b="0" u="sng"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11769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21E1-645D-1E08-EF25-8F1C0EE2786D}"/>
              </a:ext>
            </a:extLst>
          </p:cNvPr>
          <p:cNvSpPr>
            <a:spLocks noGrp="1"/>
          </p:cNvSpPr>
          <p:nvPr>
            <p:ph type="title"/>
          </p:nvPr>
        </p:nvSpPr>
        <p:spPr/>
        <p:txBody>
          <a:bodyPr/>
          <a:lstStyle/>
          <a:p>
            <a:r>
              <a:rPr lang="en-US" dirty="0"/>
              <a:t>Innovation Idea of Project</a:t>
            </a:r>
            <a:endParaRPr lang="en-IN" dirty="0"/>
          </a:p>
        </p:txBody>
      </p:sp>
      <p:sp>
        <p:nvSpPr>
          <p:cNvPr id="3" name="Content Placeholder 2">
            <a:extLst>
              <a:ext uri="{FF2B5EF4-FFF2-40B4-BE49-F238E27FC236}">
                <a16:creationId xmlns:a16="http://schemas.microsoft.com/office/drawing/2014/main" id="{4C370D18-C407-E761-4A6A-7CE8AF0A69B4}"/>
              </a:ext>
            </a:extLst>
          </p:cNvPr>
          <p:cNvSpPr>
            <a:spLocks noGrp="1"/>
          </p:cNvSpPr>
          <p:nvPr>
            <p:ph idx="1"/>
          </p:nvPr>
        </p:nvSpPr>
        <p:spPr>
          <a:xfrm>
            <a:off x="1218883" y="1498600"/>
            <a:ext cx="10360501" cy="4247484"/>
          </a:xfrm>
        </p:spPr>
        <p:txBody>
          <a:bodyPr>
            <a:normAutofit fontScale="92500" lnSpcReduction="10000"/>
          </a:bodyPr>
          <a:lstStyle/>
          <a:p>
            <a:pPr marL="0" indent="0">
              <a:buNone/>
            </a:pPr>
            <a:endParaRPr lang="en-US" dirty="0"/>
          </a:p>
          <a:p>
            <a:pPr marL="0" indent="0">
              <a:buNone/>
            </a:pPr>
            <a:r>
              <a:rPr lang="en-US" dirty="0"/>
              <a:t>1.It can Detect faces easily with less time of execution.</a:t>
            </a:r>
          </a:p>
          <a:p>
            <a:pPr marL="0" indent="0">
              <a:buNone/>
            </a:pPr>
            <a:r>
              <a:rPr lang="en-US" dirty="0"/>
              <a:t>2.It can Detect single, double or even multiple faces in Webcam.</a:t>
            </a:r>
          </a:p>
          <a:p>
            <a:pPr marL="0" indent="0">
              <a:buNone/>
            </a:pPr>
            <a:r>
              <a:rPr lang="en-US" dirty="0"/>
              <a:t>3.It can tell the number of Peoples/faces in Image.</a:t>
            </a:r>
          </a:p>
          <a:p>
            <a:pPr marL="0" indent="0">
              <a:buNone/>
            </a:pPr>
            <a:r>
              <a:rPr lang="en-US" dirty="0"/>
              <a:t>4.It is fully automatic face recognition system</a:t>
            </a:r>
          </a:p>
          <a:p>
            <a:pPr marL="0" indent="0">
              <a:buNone/>
            </a:pPr>
            <a:r>
              <a:rPr lang="en-US" dirty="0"/>
              <a:t>5.It is one of the best in today world Innovation as per less number of code use in the system.</a:t>
            </a:r>
          </a:p>
          <a:p>
            <a:pPr marL="0" indent="0">
              <a:buNone/>
            </a:pPr>
            <a:r>
              <a:rPr lang="en-US" dirty="0"/>
              <a:t>6.It use Haar feature based Algorithm to detect which it makes very accurate and fast processing of face detection</a:t>
            </a:r>
          </a:p>
          <a:p>
            <a:pPr marL="0" indent="0">
              <a:buNone/>
            </a:pPr>
            <a:endParaRPr lang="en-IN" dirty="0"/>
          </a:p>
        </p:txBody>
      </p:sp>
    </p:spTree>
    <p:extLst>
      <p:ext uri="{BB962C8B-B14F-4D97-AF65-F5344CB8AC3E}">
        <p14:creationId xmlns:p14="http://schemas.microsoft.com/office/powerpoint/2010/main" val="76115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Purpose</a:t>
            </a:r>
          </a:p>
        </p:txBody>
      </p:sp>
      <p:sp>
        <p:nvSpPr>
          <p:cNvPr id="14" name="Content Placeholder 13"/>
          <p:cNvSpPr>
            <a:spLocks noGrp="1"/>
          </p:cNvSpPr>
          <p:nvPr>
            <p:ph idx="1"/>
          </p:nvPr>
        </p:nvSpPr>
        <p:spPr/>
        <p:txBody>
          <a:bodyPr/>
          <a:lstStyle/>
          <a:p>
            <a:pPr marL="0" indent="0">
              <a:buNone/>
            </a:pPr>
            <a:r>
              <a:rPr lang="en-US" dirty="0"/>
              <a:t>The purpose of punctuality drive is to mark attendance of the student by face recognition and hence making a report of the defaulters (late comers) and those students who are punctual.</a:t>
            </a:r>
          </a:p>
          <a:p>
            <a:pPr marL="0" indent="0">
              <a:buNone/>
            </a:pPr>
            <a:r>
              <a:rPr lang="en-US" dirty="0"/>
              <a:t>Main aim of this application is track the punctual students and try to make a noticeable shift in their habit, by giving them rewards and appreciations.</a:t>
            </a:r>
          </a:p>
          <a:p>
            <a:pPr marL="0" indent="0">
              <a:buNone/>
            </a:pPr>
            <a:endParaRPr lang="en-US" dirty="0"/>
          </a:p>
        </p:txBody>
      </p:sp>
    </p:spTree>
    <p:extLst>
      <p:ext uri="{BB962C8B-B14F-4D97-AF65-F5344CB8AC3E}">
        <p14:creationId xmlns:p14="http://schemas.microsoft.com/office/powerpoint/2010/main" val="272819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3F38-DEDA-4F55-C4DB-C5E42D94B006}"/>
              </a:ext>
            </a:extLst>
          </p:cNvPr>
          <p:cNvSpPr>
            <a:spLocks noGrp="1"/>
          </p:cNvSpPr>
          <p:nvPr>
            <p:ph type="title"/>
          </p:nvPr>
        </p:nvSpPr>
        <p:spPr/>
        <p:txBody>
          <a:bodyPr/>
          <a:lstStyle/>
          <a:p>
            <a:r>
              <a:rPr lang="en-US" dirty="0"/>
              <a:t>Open-CV Python</a:t>
            </a:r>
            <a:endParaRPr lang="en-IN" dirty="0"/>
          </a:p>
        </p:txBody>
      </p:sp>
      <p:sp>
        <p:nvSpPr>
          <p:cNvPr id="3" name="Content Placeholder 2">
            <a:extLst>
              <a:ext uri="{FF2B5EF4-FFF2-40B4-BE49-F238E27FC236}">
                <a16:creationId xmlns:a16="http://schemas.microsoft.com/office/drawing/2014/main" id="{90BB8C09-10EE-4B12-4CA2-051EBBB26FBA}"/>
              </a:ext>
            </a:extLst>
          </p:cNvPr>
          <p:cNvSpPr>
            <a:spLocks noGrp="1"/>
          </p:cNvSpPr>
          <p:nvPr>
            <p:ph idx="1"/>
          </p:nvPr>
        </p:nvSpPr>
        <p:spPr/>
        <p:txBody>
          <a:bodyPr>
            <a:normAutofit fontScale="92500" lnSpcReduction="10000"/>
          </a:bodyPr>
          <a:lstStyle/>
          <a:p>
            <a:pPr marL="0" indent="0">
              <a:buNone/>
            </a:pPr>
            <a:r>
              <a:rPr lang="en-US" dirty="0"/>
              <a:t>OpenCV essentially stands for Open Source Computer Vision Library. Although it is written in optimized C/C++, it has interfaces for Python and Java along with C++. OpenCV boasts of an active user base all over the world with its use increasing day by day due to the surge in computer vision applications.</a:t>
            </a:r>
          </a:p>
          <a:p>
            <a:pPr marL="0" indent="0">
              <a:buNone/>
            </a:pPr>
            <a:endParaRPr lang="en-US" dirty="0"/>
          </a:p>
          <a:p>
            <a:pPr marL="0" indent="0">
              <a:buNone/>
            </a:pPr>
            <a:r>
              <a:rPr lang="en-US" dirty="0"/>
              <a:t>OpenCV-Python is the python API for OpenCV. You can think of it as a python wrapper around the C++ implementation of OpenCV. OpenCV-Python is not only fast (since the background consists of code written in C/C++) but is also easy to code and deploy(due to the Python wrapper in foreground). This makes it a great choice to perform computationally intensive programs.</a:t>
            </a:r>
          </a:p>
          <a:p>
            <a:pPr marL="0" indent="0">
              <a:buNone/>
            </a:pPr>
            <a:endParaRPr lang="en-IN" dirty="0"/>
          </a:p>
        </p:txBody>
      </p:sp>
    </p:spTree>
    <p:extLst>
      <p:ext uri="{BB962C8B-B14F-4D97-AF65-F5344CB8AC3E}">
        <p14:creationId xmlns:p14="http://schemas.microsoft.com/office/powerpoint/2010/main" val="409381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8493-F0FA-7B30-B238-4E033871640D}"/>
              </a:ext>
            </a:extLst>
          </p:cNvPr>
          <p:cNvSpPr>
            <a:spLocks noGrp="1"/>
          </p:cNvSpPr>
          <p:nvPr>
            <p:ph type="title"/>
          </p:nvPr>
        </p:nvSpPr>
        <p:spPr/>
        <p:txBody>
          <a:bodyPr/>
          <a:lstStyle/>
          <a:p>
            <a:r>
              <a:rPr lang="en-US" dirty="0"/>
              <a:t>Installation</a:t>
            </a:r>
            <a:endParaRPr lang="en-IN" dirty="0"/>
          </a:p>
        </p:txBody>
      </p:sp>
      <p:sp>
        <p:nvSpPr>
          <p:cNvPr id="3" name="Content Placeholder 2">
            <a:extLst>
              <a:ext uri="{FF2B5EF4-FFF2-40B4-BE49-F238E27FC236}">
                <a16:creationId xmlns:a16="http://schemas.microsoft.com/office/drawing/2014/main" id="{603F27E0-4091-8A04-9ED3-F2E033AA4EAF}"/>
              </a:ext>
            </a:extLst>
          </p:cNvPr>
          <p:cNvSpPr>
            <a:spLocks noGrp="1"/>
          </p:cNvSpPr>
          <p:nvPr>
            <p:ph idx="1"/>
          </p:nvPr>
        </p:nvSpPr>
        <p:spPr/>
        <p:txBody>
          <a:bodyPr>
            <a:normAutofit lnSpcReduction="10000"/>
          </a:bodyPr>
          <a:lstStyle/>
          <a:p>
            <a:pPr marL="0" indent="0">
              <a:buNone/>
            </a:pPr>
            <a:r>
              <a:rPr lang="en-US" dirty="0"/>
              <a:t>OpenCV-Python supports all the leading platforms like Mac OS, Linux, and Windows. It can be installed in either of the following ways:</a:t>
            </a:r>
          </a:p>
          <a:p>
            <a:pPr marL="0" indent="0">
              <a:buNone/>
            </a:pPr>
            <a:endParaRPr lang="en-US" dirty="0"/>
          </a:p>
          <a:p>
            <a:pPr marL="0" indent="0">
              <a:buNone/>
            </a:pPr>
            <a:r>
              <a:rPr lang="en-US" dirty="0"/>
              <a:t>Packages for standard desktop environments (Windows, macOS, almost any GNU/Linux distribution)</a:t>
            </a:r>
          </a:p>
          <a:p>
            <a:pPr marL="0" indent="0">
              <a:buNone/>
            </a:pPr>
            <a:endParaRPr lang="en-US" dirty="0"/>
          </a:p>
          <a:p>
            <a:pPr marL="0" indent="0">
              <a:buNone/>
            </a:pPr>
            <a:r>
              <a:rPr lang="en-US" dirty="0"/>
              <a:t>●run pip install opencv-python if you need only main modules</a:t>
            </a:r>
          </a:p>
          <a:p>
            <a:pPr marL="0" indent="0">
              <a:buNone/>
            </a:pPr>
            <a:r>
              <a:rPr lang="en-US" dirty="0"/>
              <a:t>●run pip install opencv-contrib-python if you need both main and contrib modules</a:t>
            </a:r>
          </a:p>
          <a:p>
            <a:pPr marL="0" indent="0">
              <a:buNone/>
            </a:pPr>
            <a:endParaRPr lang="en-IN" dirty="0"/>
          </a:p>
        </p:txBody>
      </p:sp>
    </p:spTree>
    <p:extLst>
      <p:ext uri="{BB962C8B-B14F-4D97-AF65-F5344CB8AC3E}">
        <p14:creationId xmlns:p14="http://schemas.microsoft.com/office/powerpoint/2010/main" val="15501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93711" y="-530032"/>
            <a:ext cx="10360501" cy="1223963"/>
          </a:xfrm>
        </p:spPr>
        <p:txBody>
          <a:bodyPr/>
          <a:lstStyle/>
          <a:p>
            <a:r>
              <a:rPr lang="en-US" dirty="0"/>
              <a:t>Language used</a:t>
            </a:r>
          </a:p>
        </p:txBody>
      </p:sp>
      <p:sp>
        <p:nvSpPr>
          <p:cNvPr id="14" name="Content Placeholder 13"/>
          <p:cNvSpPr>
            <a:spLocks noGrp="1"/>
          </p:cNvSpPr>
          <p:nvPr>
            <p:ph idx="1"/>
          </p:nvPr>
        </p:nvSpPr>
        <p:spPr>
          <a:xfrm>
            <a:off x="1193710" y="836712"/>
            <a:ext cx="10360501" cy="4462272"/>
          </a:xfrm>
        </p:spPr>
        <p:txBody>
          <a:bodyPr>
            <a:normAutofit fontScale="77500" lnSpcReduction="20000"/>
          </a:bodyPr>
          <a:lstStyle/>
          <a:p>
            <a:pPr marL="0" indent="0">
              <a:buNone/>
            </a:pPr>
            <a:r>
              <a:rPr lang="en-US" u="sng" dirty="0"/>
              <a:t>Front end</a:t>
            </a:r>
          </a:p>
          <a:p>
            <a:r>
              <a:rPr lang="en-US" sz="3100" b="1" dirty="0"/>
              <a:t>Python Tkinter  GUI</a:t>
            </a:r>
          </a:p>
          <a:p>
            <a:pPr marL="0" indent="0">
              <a:buNone/>
            </a:pPr>
            <a:r>
              <a:rPr lang="en-US" dirty="0"/>
              <a:t>Python offers multiple options for developing GUI (Graphical User Interface). Out of all the GUI methods, tkinter is the most commonly used method. It is a standard Python interface to the Tk GUI toolkit shipped with Python. Python with tkinter is the fastest and easiest way to create the GUI applications. Creating a GUI using tkinter is an easy task.</a:t>
            </a:r>
          </a:p>
          <a:p>
            <a:pPr marL="0" indent="0">
              <a:buNone/>
            </a:pPr>
            <a:r>
              <a:rPr lang="en-US" dirty="0"/>
              <a:t>To create a tkinter app:</a:t>
            </a:r>
          </a:p>
          <a:p>
            <a:pPr marL="0" indent="0">
              <a:buNone/>
            </a:pPr>
            <a:r>
              <a:rPr lang="en-US" dirty="0"/>
              <a:t>Importing the module – tkinter</a:t>
            </a:r>
          </a:p>
          <a:p>
            <a:pPr marL="0" indent="0">
              <a:buNone/>
            </a:pPr>
            <a:r>
              <a:rPr lang="en-US" dirty="0"/>
              <a:t>Create the main window (container)</a:t>
            </a:r>
          </a:p>
          <a:p>
            <a:pPr marL="0" indent="0">
              <a:buNone/>
            </a:pPr>
            <a:r>
              <a:rPr lang="en-US" dirty="0"/>
              <a:t>Add any number of widgets to the main window</a:t>
            </a:r>
          </a:p>
          <a:p>
            <a:pPr marL="0" indent="0">
              <a:buNone/>
            </a:pPr>
            <a:r>
              <a:rPr lang="en-US" dirty="0"/>
              <a:t>Apply the event Trigger on the widgets.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9216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BDB26-D994-6477-B451-25B47FD16C2F}"/>
              </a:ext>
            </a:extLst>
          </p:cNvPr>
          <p:cNvSpPr>
            <a:spLocks noGrp="1"/>
          </p:cNvSpPr>
          <p:nvPr>
            <p:ph idx="1"/>
          </p:nvPr>
        </p:nvSpPr>
        <p:spPr>
          <a:xfrm>
            <a:off x="981844" y="188640"/>
            <a:ext cx="10360501" cy="5616624"/>
          </a:xfrm>
        </p:spPr>
        <p:txBody>
          <a:bodyPr>
            <a:normAutofit fontScale="92500" lnSpcReduction="10000"/>
          </a:bodyPr>
          <a:lstStyle/>
          <a:p>
            <a:pPr marL="0" indent="0">
              <a:buNone/>
            </a:pPr>
            <a:r>
              <a:rPr lang="en-US" u="sng" dirty="0"/>
              <a:t>Back end</a:t>
            </a:r>
          </a:p>
          <a:p>
            <a:r>
              <a:rPr lang="en-US" dirty="0"/>
              <a:t> My Sql</a:t>
            </a:r>
          </a:p>
          <a:p>
            <a:pPr marL="0" indent="0">
              <a:buNone/>
            </a:pPr>
            <a:r>
              <a:rPr lang="en-US" dirty="0"/>
              <a:t>     MySQL is an open-source relational database management system.</a:t>
            </a:r>
          </a:p>
          <a:p>
            <a:pPr marL="0" indent="0">
              <a:buNone/>
            </a:pPr>
            <a:r>
              <a:rPr lang="en-US" dirty="0"/>
              <a:t>     MySQL is a relational database management system based on the Structured Query Language, which is the popular language for accessing and managing the records in the database. MySQL is open-source and free software under the GNU license. It is supported by Oracle Company.</a:t>
            </a:r>
          </a:p>
          <a:p>
            <a:pPr marL="0" indent="0">
              <a:buNone/>
            </a:pPr>
            <a:endParaRPr lang="en-US" dirty="0"/>
          </a:p>
          <a:p>
            <a:r>
              <a:rPr lang="en-US" dirty="0"/>
              <a:t>CSV File</a:t>
            </a:r>
          </a:p>
          <a:p>
            <a:pPr marL="0" indent="0">
              <a:buNone/>
            </a:pPr>
            <a:r>
              <a:rPr lang="en-US" dirty="0"/>
              <a:t>    A CSV is a comma-separated values file, which allows data to be     saved in a tabular format. CSVs look like a garden-variety spreadsheet but with a . csv extension.</a:t>
            </a:r>
          </a:p>
          <a:p>
            <a:pPr marL="0" indent="0">
              <a:buNone/>
            </a:pPr>
            <a:endParaRPr lang="en-IN" dirty="0"/>
          </a:p>
        </p:txBody>
      </p:sp>
    </p:spTree>
    <p:extLst>
      <p:ext uri="{BB962C8B-B14F-4D97-AF65-F5344CB8AC3E}">
        <p14:creationId xmlns:p14="http://schemas.microsoft.com/office/powerpoint/2010/main" val="116988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3D54-4D08-45A0-A924-A30AE412FA31}"/>
              </a:ext>
            </a:extLst>
          </p:cNvPr>
          <p:cNvSpPr>
            <a:spLocks noGrp="1"/>
          </p:cNvSpPr>
          <p:nvPr>
            <p:ph type="title"/>
          </p:nvPr>
        </p:nvSpPr>
        <p:spPr/>
        <p:txBody>
          <a:bodyPr/>
          <a:lstStyle/>
          <a:p>
            <a:r>
              <a:rPr lang="en-IN" dirty="0"/>
              <a:t>Team members and their roles  </a:t>
            </a:r>
          </a:p>
        </p:txBody>
      </p:sp>
      <p:sp>
        <p:nvSpPr>
          <p:cNvPr id="3" name="Content Placeholder 2">
            <a:extLst>
              <a:ext uri="{FF2B5EF4-FFF2-40B4-BE49-F238E27FC236}">
                <a16:creationId xmlns:a16="http://schemas.microsoft.com/office/drawing/2014/main" id="{06199956-591D-4C13-AF8C-14CA22767AE6}"/>
              </a:ext>
            </a:extLst>
          </p:cNvPr>
          <p:cNvSpPr>
            <a:spLocks noGrp="1"/>
          </p:cNvSpPr>
          <p:nvPr>
            <p:ph idx="1"/>
          </p:nvPr>
        </p:nvSpPr>
        <p:spPr/>
        <p:txBody>
          <a:bodyPr/>
          <a:lstStyle/>
          <a:p>
            <a:r>
              <a:rPr lang="en-IN" dirty="0"/>
              <a:t>Sadiq Ali :- Front end,Face Recognize module ,mark attendance and train data </a:t>
            </a:r>
          </a:p>
          <a:p>
            <a:r>
              <a:rPr lang="en-IN" dirty="0"/>
              <a:t>Shivam Shukla :- Testing ,Documentation</a:t>
            </a:r>
          </a:p>
          <a:p>
            <a:r>
              <a:rPr lang="en-IN" dirty="0"/>
              <a:t>Suryansh Shukla :-Front End and Backend Support </a:t>
            </a:r>
          </a:p>
          <a:p>
            <a:r>
              <a:rPr lang="en-IN" dirty="0"/>
              <a:t> Rahul yadav:- Back end  </a:t>
            </a:r>
          </a:p>
          <a:p>
            <a:r>
              <a:rPr lang="en-IN" dirty="0"/>
              <a:t>Tushar Sharma :- Information Gathering</a:t>
            </a:r>
          </a:p>
        </p:txBody>
      </p:sp>
    </p:spTree>
    <p:extLst>
      <p:ext uri="{BB962C8B-B14F-4D97-AF65-F5344CB8AC3E}">
        <p14:creationId xmlns:p14="http://schemas.microsoft.com/office/powerpoint/2010/main" val="367579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1391</TotalTime>
  <Words>1526</Words>
  <Application>Microsoft Office PowerPoint</Application>
  <PresentationFormat>Custom</PresentationFormat>
  <Paragraphs>104</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Tech 16x9</vt:lpstr>
      <vt:lpstr>Punctuality Drive</vt:lpstr>
      <vt:lpstr>Introduction and Scope</vt:lpstr>
      <vt:lpstr>Innovation Idea of Project</vt:lpstr>
      <vt:lpstr>Purpose</vt:lpstr>
      <vt:lpstr>Open-CV Python</vt:lpstr>
      <vt:lpstr>Installation</vt:lpstr>
      <vt:lpstr>Language used</vt:lpstr>
      <vt:lpstr>PowerPoint Presentation</vt:lpstr>
      <vt:lpstr>Team members and their roles  </vt:lpstr>
      <vt:lpstr>Project Modules</vt:lpstr>
      <vt:lpstr>Snapshots Of Running Project</vt:lpstr>
      <vt:lpstr>PowerPoint Presentation</vt:lpstr>
      <vt:lpstr>Take Photo Sample </vt:lpstr>
      <vt:lpstr>Training Data</vt:lpstr>
      <vt:lpstr>Training Data Set</vt:lpstr>
      <vt:lpstr>Face Detection</vt:lpstr>
      <vt:lpstr>Face Detection Classifier</vt:lpstr>
      <vt:lpstr>Haar features</vt:lpstr>
      <vt:lpstr>PowerPoint Presentation</vt:lpstr>
      <vt:lpstr>PowerPoint Presentation</vt:lpstr>
      <vt:lpstr>Face Recognition </vt:lpstr>
      <vt:lpstr>Face Recognition</vt:lpstr>
      <vt:lpstr>Face Recognize</vt:lpstr>
      <vt:lpstr>Report Generation  </vt:lpstr>
      <vt:lpstr>Database Student Details </vt:lpstr>
      <vt:lpstr>Database  Attendance facedetails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Punctuality Drive</dc:title>
  <dc:creator>rahul yadav</dc:creator>
  <cp:lastModifiedBy>sadiq ali</cp:lastModifiedBy>
  <cp:revision>19</cp:revision>
  <dcterms:created xsi:type="dcterms:W3CDTF">2022-04-17T18:17:37Z</dcterms:created>
  <dcterms:modified xsi:type="dcterms:W3CDTF">2022-05-12T18:25:40Z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